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Override PartName="/docProps/app.xml" ContentType="application/vnd.openxmlformats-officedocument.extended-propertie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694"/>
  </p:normalViewPr>
  <p:slideViewPr>
    <p:cSldViewPr snapToGrid="0" snapToObjects="1">
      <p:cViewPr varScale="1">
        <p:scale>
          <a:sx d="100" n="161"/>
          <a:sy d="100" n="161"/>
        </p:scale>
        <p:origin x="560" y="200"/>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9" Type="http://schemas.openxmlformats.org/officeDocument/2006/relationships/viewProps" Target="viewProps.xml" /><Relationship Id="rId18" Type="http://schemas.openxmlformats.org/officeDocument/2006/relationships/presProps" Target="presProps.xml" /><Relationship Id="rId1" Type="http://schemas.openxmlformats.org/officeDocument/2006/relationships/slideMaster" Target="slideMasters/slideMaster1.xml" /><Relationship Id="rId21" Type="http://schemas.openxmlformats.org/officeDocument/2006/relationships/tableStyles" Target="tableStyles.xml" /><Relationship Id="rId20"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1/2/22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1/2/22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1/2/22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457200" y="1200151"/>
            <a:ext cx="8229600" cy="3394472"/>
          </a:xfrm>
          <a:prstGeom prst="rect">
            <a:avLst/>
          </a:prstGeom>
        </p:spPr>
        <p:txBody>
          <a:bodyPr bIns="45720" lIns="91440" rIns="91440" rtlCol="0" tIns="45720" vert="horz">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1/2/22</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2900" eaLnBrk="1" hangingPunct="1" latinLnBrk="0" rtl="0">
        <a:spcBef>
          <a:spcPct val="0"/>
        </a:spcBef>
        <a:buNone/>
        <a:defRPr kern="1200" sz="3300">
          <a:solidFill>
            <a:schemeClr val="tx1"/>
          </a:solidFill>
          <a:latin typeface="+mj-lt"/>
          <a:ea typeface="+mj-ea"/>
          <a:cs typeface="+mj-cs"/>
        </a:defRPr>
      </a:lvl1pPr>
    </p:titleStyle>
    <p:bodyStyle>
      <a:lvl1pPr algn="l" defTabSz="342900" eaLnBrk="1" hangingPunct="1" indent="-342900" latinLnBrk="0" marL="342900" rtl="0">
        <a:spcBef>
          <a:spcPct val="20000"/>
        </a:spcBef>
        <a:buFont typeface="Arial"/>
        <a:buChar char="•"/>
        <a:defRPr kern="1200" sz="2400">
          <a:solidFill>
            <a:schemeClr val="tx1"/>
          </a:solidFill>
          <a:latin typeface="+mn-lt"/>
          <a:ea typeface="+mn-ea"/>
          <a:cs typeface="+mn-cs"/>
        </a:defRPr>
      </a:lvl1pPr>
      <a:lvl2pPr algn="l" defTabSz="342900" eaLnBrk="1" hangingPunct="1" indent="-342900" latinLnBrk="0" marL="685800" rtl="0">
        <a:spcBef>
          <a:spcPct val="20000"/>
        </a:spcBef>
        <a:buFont typeface="Arial"/>
        <a:buChar char="–"/>
        <a:defRPr kern="1200" sz="2100">
          <a:solidFill>
            <a:schemeClr val="tx1"/>
          </a:solidFill>
          <a:latin typeface="+mn-lt"/>
          <a:ea typeface="+mn-ea"/>
          <a:cs typeface="+mn-cs"/>
        </a:defRPr>
      </a:lvl2pPr>
      <a:lvl3pPr algn="l" defTabSz="342900" eaLnBrk="1" hangingPunct="1" indent="-342900" latinLnBrk="0" marL="1028700" rtl="0">
        <a:spcBef>
          <a:spcPct val="20000"/>
        </a:spcBef>
        <a:buFont typeface="Arial"/>
        <a:buChar char="•"/>
        <a:defRPr kern="1200" sz="1800">
          <a:solidFill>
            <a:schemeClr val="tx1"/>
          </a:solidFill>
          <a:latin typeface="+mn-lt"/>
          <a:ea typeface="+mn-ea"/>
          <a:cs typeface="+mn-cs"/>
        </a:defRPr>
      </a:lvl3pPr>
      <a:lvl4pPr algn="l" defTabSz="342900" eaLnBrk="1" hangingPunct="1" indent="-342900" latinLnBrk="0" marL="1371600" rtl="0">
        <a:spcBef>
          <a:spcPct val="20000"/>
        </a:spcBef>
        <a:buFont typeface="Arial"/>
        <a:buChar char="–"/>
        <a:defRPr kern="1200" sz="1500">
          <a:solidFill>
            <a:schemeClr val="tx1"/>
          </a:solidFill>
          <a:latin typeface="+mn-lt"/>
          <a:ea typeface="+mn-ea"/>
          <a:cs typeface="+mn-cs"/>
        </a:defRPr>
      </a:lvl4pPr>
      <a:lvl5pPr algn="l" defTabSz="342900" eaLnBrk="1" hangingPunct="1" indent="-342900" latinLnBrk="0" marL="1714500" rtl="0">
        <a:spcBef>
          <a:spcPct val="20000"/>
        </a:spcBef>
        <a:buFont typeface="Arial"/>
        <a:buChar char="»"/>
        <a:defRPr kern="1200" sz="15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png"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2.png" /></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pPr lvl="0" indent="0" marL="0">
              <a:buNone/>
            </a:pPr>
            <a:r>
              <a:rPr/>
              <a:t>Resilient İzmir: Sismik Risk ve Kentsel Sistem Kırılganlık Değerlendirmesi</a:t>
            </a:r>
          </a:p>
        </p:txBody>
      </p:sp>
      <p:sp>
        <p:nvSpPr>
          <p:cNvPr id="3" name="Subtitle 2"/>
          <p:cNvSpPr>
            <a:spLocks noGrp="1"/>
          </p:cNvSpPr>
          <p:nvPr>
            <p:ph idx="1" type="subTitle"/>
          </p:nvPr>
        </p:nvSpPr>
        <p:spPr>
          <a:xfrm>
            <a:off x="1371600" y="2914650"/>
            <a:ext cx="6400800" cy="1314450"/>
          </a:xfrm>
        </p:spPr>
        <p:txBody>
          <a:bodyPr/>
          <a:lstStyle/>
          <a:p>
            <a:pPr lvl="0" indent="0" marL="0">
              <a:buNone/>
            </a:pPr>
            <a:r>
              <a:rPr/>
              <a:t>Yönetici Özeti Sunumu (ToR T10)</a:t>
            </a:r>
            <a:br/>
            <a:br/>
            <a:r>
              <a:rPr/>
              <a:t>İzmir Deprem Dirençlilik Danışmanlık Ekibi</a:t>
            </a:r>
          </a:p>
        </p:txBody>
      </p:sp>
      <p:sp>
        <p:nvSpPr>
          <p:cNvPr id="4" name="Date Placeholder 3"/>
          <p:cNvSpPr>
            <a:spLocks noGrp="1"/>
          </p:cNvSpPr>
          <p:nvPr>
            <p:ph idx="10" sz="half" type="dt"/>
          </p:nvPr>
        </p:nvSpPr>
        <p:spPr/>
        <p:txBody>
          <a:bodyPr/>
          <a:lstStyle/>
          <a:p>
            <a:pPr lvl="0" indent="0" marL="0">
              <a:buNone/>
            </a:pPr>
            <a:r>
              <a:rPr/>
              <a:t>Eylül 2026</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pPr lvl="0"/>
                <a:r>
                  <a:rPr b="1"/>
                  <a:t>Mekânsal Otokorelasyon (LISA):</a:t>
                </a:r>
                <a:r>
                  <a:rPr/>
                  <a:t> Mahalle düzeyinde Local Moran’s I analiziyle istatistiksel olarak anlamlı (</a:t>
                </a:r>
                <a14:m>
                  <m:oMath xmlns:m="http://schemas.openxmlformats.org/officeDocument/2006/math">
                    <m:r>
                      <m:t>p</m:t>
                    </m:r>
                    <m:r>
                      <m:rPr>
                        <m:sty m:val="p"/>
                      </m:rPr>
                      <m:t>&lt;</m:t>
                    </m:r>
                    <m:r>
                      <m:t>0</m:t>
                    </m:r>
                    <m:r>
                      <m:rPr>
                        <m:sty m:val="p"/>
                      </m:rPr>
                      <m:t>,</m:t>
                    </m:r>
                    <m:r>
                      <m:t>05</m:t>
                    </m:r>
                  </m:oMath>
                </a14:m>
                <a:r>
                  <a:rPr/>
                  <a:t>) yüksek risk kümeleri (HH) belirlendi.</a:t>
                </a:r>
              </a:p>
              <a:p>
                <a:pPr lvl="0"/>
                <a:r>
                  <a:rPr b="1"/>
                  <a:t>Kararlılık Denetimi:</a:t>
                </a:r>
                <a:r>
                  <a:rPr/>
                  <a:t> Hem Kraliçe (Queen) komşuluk hem de KNN-8 ağırlık matrislerinde örtüşen 126 çekirdek sıcak nokta mahalle saptandı.</a:t>
                </a:r>
              </a:p>
              <a:p>
                <a:pPr lvl="0"/>
                <a:r>
                  <a:rPr b="1"/>
                  <a:t>Getis-Ord Gi* Sıcak Noktaları:</a:t>
                </a:r>
                <a:r>
                  <a:rPr/>
                  <a:t> Z-skoru </a:t>
                </a:r>
                <a14:m>
                  <m:oMath xmlns:m="http://schemas.openxmlformats.org/officeDocument/2006/math">
                    <m:r>
                      <m:rPr>
                        <m:sty m:val="p"/>
                      </m:rPr>
                      <m:t>&gt;</m:t>
                    </m:r>
                    <m:r>
                      <m:rPr>
                        <m:sty m:val="p"/>
                      </m:rPr>
                      <m:t>+</m:t>
                    </m:r>
                    <m:r>
                      <m:t>2</m:t>
                    </m:r>
                    <m:r>
                      <m:rPr>
                        <m:sty m:val="p"/>
                      </m:rPr>
                      <m:t>,</m:t>
                    </m:r>
                    <m:r>
                      <m:t>58</m:t>
                    </m:r>
                  </m:oMath>
                </a14:m>
                <a:r>
                  <a:rPr/>
                  <a:t> olan en kritik kümelenmeler doğrudan körfez çevresi alüvyon çökelleri ve yoğun tarihi doku üzerinde toplanıyor.</a:t>
                </a:r>
              </a:p>
            </p:txBody>
          </p:sp>
        </mc:Choice>
      </mc:AlternateContent>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7. Öncelikli Risk Bölgeleri ve Belirleyiciler</a:t>
            </a:r>
          </a:p>
        </p:txBody>
      </p:sp>
      <p:sp>
        <p:nvSpPr>
          <p:cNvPr id="3" name="Content Placeholder 2"/>
          <p:cNvSpPr>
            <a:spLocks noGrp="1"/>
          </p:cNvSpPr>
          <p:nvPr>
            <p:ph idx="1"/>
          </p:nvPr>
        </p:nvSpPr>
        <p:spPr/>
        <p:txBody>
          <a:bodyPr/>
          <a:lstStyle/>
          <a:p>
            <a:pPr lvl="0"/>
            <a:r>
              <a:rPr b="1"/>
              <a:t>Bölge 1: Bayraklı – Bornova Havzası</a:t>
            </a:r>
          </a:p>
          <a:p>
            <a:pPr lvl="1"/>
            <a:r>
              <a:rPr i="1"/>
              <a:t>Belirleyiciler:</a:t>
            </a:r>
            <a:r>
              <a:rPr/>
              <a:t> Derin alüvyon zemin büyütmesi + 1999 öncesi yüksek katlı betonarme yapı stoğu + yüksek nüfus yoğunluğu.</a:t>
            </a:r>
          </a:p>
          <a:p>
            <a:pPr lvl="0"/>
            <a:r>
              <a:rPr b="1"/>
              <a:t>Bölge 2: Konak – Karabağlar Tarihsel Merkez</a:t>
            </a:r>
          </a:p>
          <a:p>
            <a:pPr lvl="1"/>
            <a:r>
              <a:rPr i="1"/>
              <a:t>Belirleyiciler:</a:t>
            </a:r>
            <a:r>
              <a:rPr/>
              <a:t> Dar sokak dokusu, enkaz altında kalma riski yüksek arterler + yetersiz toplanma alanı + yaşlı nüfus oranı.</a:t>
            </a:r>
          </a:p>
          <a:p>
            <a:pPr lvl="0"/>
            <a:r>
              <a:rPr b="1"/>
              <a:t>Bölge 3: Karşıyaka – Çiğli Kıyı Şeridi</a:t>
            </a:r>
          </a:p>
          <a:p>
            <a:pPr lvl="1"/>
            <a:r>
              <a:rPr i="1"/>
              <a:t>Belirleyiciler:</a:t>
            </a:r>
            <a:r>
              <a:rPr/>
              <a:t> Yüksek sıvılaşma duyarlılığı + sığ yeraltı suyu seviyesi + olası tsunami dalga baskını riski.</a:t>
            </a:r>
          </a:p>
          <a:p>
            <a:pPr lvl="0"/>
            <a:r>
              <a:rPr b="1"/>
              <a:t>Bölge 4: Menemen – Kemalpaşa Lojistik Koridorları</a:t>
            </a:r>
          </a:p>
          <a:p>
            <a:pPr lvl="1"/>
            <a:r>
              <a:rPr i="1"/>
              <a:t>Belirleyiciler:</a:t>
            </a:r>
            <a:r>
              <a:rPr/>
              <a:t> Hızlı sanayileşme, tehlikeli madde (BEKRA) tesisleri + kentsel ağ kopma hassasiyeti.</a:t>
            </a:r>
          </a:p>
        </p:txBody>
      </p:sp>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8. Eylem Stratejileri: Pişmanlıksız Önlemler</a:t>
            </a:r>
          </a:p>
        </p:txBody>
      </p:sp>
      <p:sp>
        <p:nvSpPr>
          <p:cNvPr id="3" name="Content Placeholder 2"/>
          <p:cNvSpPr>
            <a:spLocks noGrp="1"/>
          </p:cNvSpPr>
          <p:nvPr>
            <p:ph idx="1"/>
          </p:nvPr>
        </p:nvSpPr>
        <p:spPr/>
        <p:txBody>
          <a:bodyPr/>
          <a:lstStyle/>
          <a:p>
            <a:pPr lvl="0"/>
            <a:r>
              <a:rPr b="1"/>
              <a:t>No-Regret (Pişmanlıksız) / Hızlı Kazanım Paketleri:</a:t>
            </a:r>
          </a:p>
          <a:p>
            <a:pPr lvl="1"/>
            <a:r>
              <a:rPr i="1"/>
              <a:t>Toplanma Alanı Standardizasyonu:</a:t>
            </a:r>
            <a:r>
              <a:rPr/>
              <a:t> 71 alanda altyapı (su, güneş enerjisi, jeneratör, uydu haberleşme) bağlantılarının tamamlanması.</a:t>
            </a:r>
          </a:p>
          <a:p>
            <a:pPr lvl="1"/>
            <a:r>
              <a:rPr i="1"/>
              <a:t>Kritik Koridor Koruma:</a:t>
            </a:r>
            <a:r>
              <a:rPr/>
              <a:t> İtfaiye ve acil müdahale güzergâhlarında yol genişliğinin en az 1,5 katı bina çekme mesafesi kontrolü ve akıllı yönlendirme.</a:t>
            </a:r>
          </a:p>
          <a:p>
            <a:pPr lvl="1"/>
            <a:r>
              <a:rPr i="1"/>
              <a:t>Açık Veri ve Ortak Risk Portalı:</a:t>
            </a:r>
            <a:r>
              <a:rPr/>
              <a:t> AFAD, İBB ve ilçe belediyeleri arasında ortak CBS veri tabanının işletilmesi.</a:t>
            </a:r>
          </a:p>
          <a:p>
            <a:pPr lvl="0"/>
            <a:r>
              <a:rPr b="1"/>
              <a:t>Yapısal Müdahaleler:</a:t>
            </a:r>
          </a:p>
          <a:p>
            <a:pPr lvl="1"/>
            <a:r>
              <a:rPr/>
              <a:t>Kritik kamu binalarında (hastane, okul, itfaiye) öncelikli sismik güçlendirme.</a:t>
            </a:r>
          </a:p>
          <a:p>
            <a:pPr lvl="1"/>
            <a:r>
              <a:rPr/>
              <a:t>Öncelikli mahallelerde ada/parsel bazlı sismik dayanıklı kentsel yenileme teşvikleri.</a:t>
            </a:r>
          </a:p>
        </p:txBody>
      </p:sp>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9. Fizibilite ve Hızlı Ekonomik Analiz</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pPr lvl="0"/>
                <a:r>
                  <a:rPr b="1"/>
                  <a:t>5 Boyutlu Fizibilite Endeksi:</a:t>
                </a:r>
              </a:p>
              <a:p>
                <a:pPr lvl="1"/>
                <a:r>
                  <a:rPr/>
                  <a:t>Teknik uygulanabilirlik, finansal maliyet etkinliği, kurumsal yetki açıklığı, sosyal kabul edilebilirlik ve çevresel etki (</a:t>
                </a:r>
                <a14:m>
                  <m:oMath xmlns:m="http://schemas.openxmlformats.org/officeDocument/2006/math">
                    <m:sSub>
                      <m:e>
                        <m:r>
                          <m:t>F</m:t>
                        </m:r>
                      </m:e>
                      <m:sub>
                        <m:r>
                          <m:t>i</m:t>
                        </m:r>
                      </m:sub>
                    </m:sSub>
                    <m:r>
                      <m:rPr>
                        <m:sty m:val="p"/>
                      </m:rPr>
                      <m:t>∈</m:t>
                    </m:r>
                    <m:r>
                      <m:rPr>
                        <m:sty m:val="p"/>
                      </m:rPr>
                      <m:t>[</m:t>
                    </m:r>
                    <m:r>
                      <m:t>0</m:t>
                    </m:r>
                    <m:r>
                      <m:rPr>
                        <m:sty m:val="p"/>
                      </m:rPr>
                      <m:t>,</m:t>
                    </m:r>
                    <m:r>
                      <m:t>100</m:t>
                    </m:r>
                    <m:r>
                      <m:rPr>
                        <m:sty m:val="p"/>
                      </m:rPr>
                      <m:t>]</m:t>
                    </m:r>
                  </m:oMath>
                </a14:m>
                <a:r>
                  <a:rPr/>
                  <a:t>).</a:t>
                </a:r>
              </a:p>
              <a:p>
                <a:pPr lvl="0"/>
                <a:r>
                  <a:rPr b="1"/>
                  <a:t>Üçlü Temettü (Triple Dividend) Yaklaşımı:</a:t>
                </a:r>
              </a:p>
              <a:p>
                <a:pPr lvl="1" indent="-342900" marL="685800">
                  <a:buAutoNum type="arabicPeriod"/>
                </a:pPr>
                <a:r>
                  <a:rPr i="1"/>
                  <a:t>1. Temettü:</a:t>
                </a:r>
                <a:r>
                  <a:rPr/>
                  <a:t> Olası büyük depremde doğrudan can kaybı ve bina enkaz maliyetlerinin önlenmesi.</a:t>
                </a:r>
              </a:p>
              <a:p>
                <a:pPr lvl="1" indent="-342900" marL="685800">
                  <a:buAutoNum type="arabicPeriod"/>
                </a:pPr>
                <a:r>
                  <a:rPr i="1"/>
                  <a:t>2. Temettü:</a:t>
                </a:r>
                <a:r>
                  <a:rPr/>
                  <a:t> Afet olmasa dahi artan kentsel güven, gayrimenkul değeri ve altyapı verimliliği.</a:t>
                </a:r>
              </a:p>
              <a:p>
                <a:pPr lvl="1" indent="-342900" marL="685800">
                  <a:buAutoNum type="arabicPeriod"/>
                </a:pPr>
                <a:r>
                  <a:rPr i="1"/>
                  <a:t>3. Temettü:</a:t>
                </a:r>
                <a:r>
                  <a:rPr/>
                  <a:t> Yeşil alanların ve lojistik koridorların günlük kentsel yaşam kalitesini artırması.</a:t>
                </a:r>
              </a:p>
              <a:p>
                <a:pPr lvl="0"/>
                <a:r>
                  <a:rPr b="1"/>
                  <a:t>Fayda-Maliyet Oranı (BCR):</a:t>
                </a:r>
                <a:r>
                  <a:rPr/>
                  <a:t> Hızlı ekonomik taramada öncelikli müdahale paketleri için gösterge BCR </a:t>
                </a:r>
                <a14:m>
                  <m:oMath xmlns:m="http://schemas.openxmlformats.org/officeDocument/2006/math">
                    <m:r>
                      <m:t>1</m:t>
                    </m:r>
                    <m:r>
                      <m:rPr>
                        <m:sty m:val="p"/>
                      </m:rPr>
                      <m:t>,</m:t>
                    </m:r>
                    <m:r>
                      <m:t>5</m:t>
                    </m:r>
                    <m:r>
                      <m:rPr>
                        <m:sty m:val="p"/>
                      </m:rPr>
                      <m:t>−</m:t>
                    </m:r>
                    <m:r>
                      <m:t>2</m:t>
                    </m:r>
                    <m:r>
                      <m:rPr>
                        <m:sty m:val="p"/>
                      </m:rPr>
                      <m:t>,</m:t>
                    </m:r>
                    <m:r>
                      <m:t>2</m:t>
                    </m:r>
                  </m:oMath>
                </a14:m>
                <a:r>
                  <a:rPr/>
                  <a:t> aralığında hesaplanmıştır.</a:t>
                </a:r>
              </a:p>
            </p:txBody>
          </p:sp>
        </mc:Choice>
      </mc:AlternateContent>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10. Aşamalı Yatırım Yol Haritası</a:t>
            </a:r>
          </a:p>
        </p:txBody>
      </p:sp>
      <p:sp>
        <p:nvSpPr>
          <p:cNvPr id="3" name="Content Placeholder 2"/>
          <p:cNvSpPr>
            <a:spLocks noGrp="1"/>
          </p:cNvSpPr>
          <p:nvPr>
            <p:ph idx="1"/>
          </p:nvPr>
        </p:nvSpPr>
        <p:spPr/>
        <p:txBody>
          <a:bodyPr/>
          <a:lstStyle/>
          <a:p>
            <a:pPr lvl="0"/>
            <a:r>
              <a:rPr b="1"/>
              <a:t>Faz 1 (0 – 6 Ay) / Hazırlık ve Hızlı Eylemler:</a:t>
            </a:r>
          </a:p>
          <a:p>
            <a:pPr lvl="1"/>
            <a:r>
              <a:rPr/>
              <a:t>Kritik 3 ilçe için Kademe B yapısal bina verisi protokolünün AFAD ile resmileştirilmesi.</a:t>
            </a:r>
          </a:p>
          <a:p>
            <a:pPr lvl="1"/>
            <a:r>
              <a:rPr/>
              <a:t>Acil tahliye yollarındaki daralma noktalarının temizlenmesi ve toplanma alanlarının tabelalandırılması.</a:t>
            </a:r>
          </a:p>
          <a:p>
            <a:pPr lvl="0"/>
            <a:r>
              <a:rPr b="1"/>
              <a:t>Faz 2 (6 – 18 Ay) / Altyapı ve Ağ Güçlendirmesi:</a:t>
            </a:r>
          </a:p>
          <a:p>
            <a:pPr lvl="1"/>
            <a:r>
              <a:rPr/>
              <a:t>Körfez çevresi ana ulaşım arterlerindeki köprü, viyadük ve sanat yapılarının sismik güçlendirilmesi.</a:t>
            </a:r>
          </a:p>
          <a:p>
            <a:pPr lvl="1"/>
            <a:r>
              <a:rPr/>
              <a:t>Toplanma alanlarında bağımsız temiz su ve acil enerji ünitelerinin kurulması.</a:t>
            </a:r>
          </a:p>
          <a:p>
            <a:pPr lvl="0"/>
            <a:r>
              <a:rPr b="1"/>
              <a:t>Faz 3 (18 – 36 Ay) / Kentsel Dönüşüm ve Yapısal Yenileme:</a:t>
            </a:r>
          </a:p>
          <a:p>
            <a:pPr lvl="1"/>
            <a:r>
              <a:rPr/>
              <a:t>Bayraklı, Bornova ve Konak’taki en kırılgan yapı adalarında kentsel dönüşüm yatırımlarının Dünya Bankası TAFF/kredi hattıyla başlatılması.</a:t>
            </a:r>
          </a:p>
        </p:txBody>
      </p:sp>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11. Stratejik Dirençlilik Önerileri</a:t>
            </a:r>
          </a:p>
        </p:txBody>
      </p:sp>
      <p:sp>
        <p:nvSpPr>
          <p:cNvPr id="3" name="Content Placeholder 2"/>
          <p:cNvSpPr>
            <a:spLocks noGrp="1"/>
          </p:cNvSpPr>
          <p:nvPr>
            <p:ph idx="1"/>
          </p:nvPr>
        </p:nvSpPr>
        <p:spPr/>
        <p:txBody>
          <a:bodyPr/>
          <a:lstStyle/>
          <a:p>
            <a:pPr lvl="0"/>
            <a:r>
              <a:rPr b="1"/>
              <a:t>İzmir Kentsel Afet Dirençliliği Stratejisi’ne Girdiler:</a:t>
            </a:r>
          </a:p>
          <a:p>
            <a:pPr lvl="1"/>
            <a:r>
              <a:rPr/>
              <a:t>Mahalle bazlı çok boyutlu öncelik indeksinin belediye yatırım programlarına (Stratejik Plan 2025–2029) altlık yapılması.</a:t>
            </a:r>
          </a:p>
          <a:p>
            <a:pPr lvl="1"/>
            <a:r>
              <a:rPr/>
              <a:t>İZSU, GDZ Elektrik ve İzmirgaz gibi altyapı işletmecilerinin yatırım bütçelerini mekânsal sıcak noktalara göre koordine etmesi.</a:t>
            </a:r>
          </a:p>
          <a:p>
            <a:pPr lvl="0"/>
            <a:r>
              <a:rPr b="1"/>
              <a:t>Dinamik Risk İzleme Mekanizması:</a:t>
            </a:r>
          </a:p>
          <a:p>
            <a:pPr lvl="1"/>
            <a:r>
              <a:rPr/>
              <a:t>Her yıl TÜİK adrese dayalı nüfus ve yapı ruhsatı verileriyle güncellenen otomatik CBS boru hattı (</a:t>
            </a:r>
            <a:r>
              <a:rPr>
                <a:latin typeface="Courier"/>
              </a:rPr>
              <a:t>resilient_izmir</a:t>
            </a:r>
            <a:r>
              <a:rPr/>
              <a:t>).</a:t>
            </a:r>
          </a:p>
          <a:p>
            <a:pPr lvl="1"/>
            <a:r>
              <a:rPr/>
              <a:t>Açık veri standartları ve kurumlararası CBS veri paylaşım sözleşmesi.</a:t>
            </a:r>
          </a:p>
        </p:txBody>
      </p:sp>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12. Teşekkür ve İletişim</a:t>
            </a:r>
          </a:p>
        </p:txBody>
      </p:sp>
      <p:sp>
        <p:nvSpPr>
          <p:cNvPr id="3" name="Content Placeholder 2"/>
          <p:cNvSpPr>
            <a:spLocks noGrp="1"/>
          </p:cNvSpPr>
          <p:nvPr>
            <p:ph idx="1"/>
          </p:nvPr>
        </p:nvSpPr>
        <p:spPr/>
        <p:txBody>
          <a:bodyPr/>
          <a:lstStyle/>
          <a:p>
            <a:pPr lvl="0" indent="0" marL="0">
              <a:buNone/>
            </a:pPr>
            <a:r>
              <a:rPr b="1"/>
              <a:t>Resilient İzmir Çalışma Grubu</a:t>
            </a:r>
          </a:p>
          <a:p>
            <a:pPr lvl="0"/>
            <a:r>
              <a:rPr b="1"/>
              <a:t>İletişim:</a:t>
            </a:r>
            <a:r>
              <a:rPr/>
              <a:t> </a:t>
            </a:r>
            <a:r>
              <a:rPr>
                <a:latin typeface="Courier"/>
              </a:rPr>
              <a:t>resilient.izmir@afad.gov.tr</a:t>
            </a:r>
            <a:r>
              <a:rPr/>
              <a:t> | </a:t>
            </a:r>
            <a:r>
              <a:rPr>
                <a:latin typeface="Courier"/>
              </a:rPr>
              <a:t>project-desk@worldbank.org</a:t>
            </a:r>
          </a:p>
          <a:p>
            <a:pPr lvl="0"/>
            <a:r>
              <a:rPr b="1"/>
              <a:t>Rapor ve Kod Deposu:</a:t>
            </a:r>
            <a:r>
              <a:rPr/>
              <a:t> </a:t>
            </a:r>
            <a:r>
              <a:rPr>
                <a:latin typeface="Courier"/>
              </a:rPr>
              <a:t>C:\Users\YE\PyCharmMiscProject\resilient_izmir</a:t>
            </a:r>
          </a:p>
          <a:p>
            <a:pPr lvl="0" indent="0" marL="1270000">
              <a:buNone/>
            </a:pPr>
            <a:r>
              <a:rPr sz="2000" b="1"/>
              <a:t>Yasal Çekince ve Görünürlük:</a:t>
            </a:r>
            <a:br/>
            <a:r>
              <a:rPr sz="2000"/>
              <a:t>Bu faaliyet, Avrupa Birliği tarafından Teknik Yardım Finansman Aracı (TAFF) kapsamında finanse edilmekte ve Dünya Bankası tarafından, Afet ve Acil Durum Yönetimi Başkanlığı (AFAD) ile koordineli olarak yürütülmektedir. Bu belgenin içeriği yalnızca yazar(lar)ın sorumluluğundadır ve Avrupa Birliği veya Dünya Bankası’nın görüşlerini yansıtmaz.</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1. Giriş ve Proje Çerçevesi</a:t>
            </a:r>
          </a:p>
        </p:txBody>
      </p:sp>
      <p:sp>
        <p:nvSpPr>
          <p:cNvPr id="3" name="Content Placeholder 2"/>
          <p:cNvSpPr>
            <a:spLocks noGrp="1"/>
          </p:cNvSpPr>
          <p:nvPr>
            <p:ph idx="1"/>
          </p:nvPr>
        </p:nvSpPr>
        <p:spPr/>
        <p:txBody>
          <a:bodyPr/>
          <a:lstStyle/>
          <a:p>
            <a:pPr lvl="0" indent="0" marL="0">
              <a:buNone/>
            </a:pPr>
            <a:r>
              <a:rPr b="1"/>
              <a:t>Resilient İzmir: Kentsel Kırılganlık ve Sistem Değerlendirmesi</a:t>
            </a:r>
          </a:p>
          <a:p>
            <a:pPr lvl="0"/>
            <a:r>
              <a:rPr b="1"/>
              <a:t>Amaç:</a:t>
            </a:r>
            <a:r>
              <a:rPr/>
              <a:t> İzmir metropoliten alanında deprem ve ilişkili çoklu afet risklerini kademeli yöntemle analiz etmek, müdahale önceliklerini mekânsal olarak belirlemek.</a:t>
            </a:r>
          </a:p>
          <a:p>
            <a:pPr lvl="0"/>
            <a:r>
              <a:rPr b="1"/>
              <a:t>Kapsam:</a:t>
            </a:r>
            <a:r>
              <a:rPr/>
              <a:t> 1.317 mahalle ölçeğinde makro tarama (Kademe A) ve en yüksek riskli 3 ilçede (Bayraklı, Bornova, Konak) yapısal odaklanma (Kademe B).</a:t>
            </a:r>
          </a:p>
          <a:p>
            <a:pPr lvl="0"/>
            <a:r>
              <a:rPr b="1"/>
              <a:t>Kurumsal İşbirliği:</a:t>
            </a:r>
            <a:r>
              <a:rPr/>
              <a:t> AFAD Afet ve Acil Durum Yönetimi Başkanlığı ve Dünya Bankası koordinasyonu; İzmir Büyükşehir Belediyesi veri tabanı entegrasyonu.</a:t>
            </a:r>
          </a:p>
          <a:p>
            <a:pPr lvl="0"/>
            <a:r>
              <a:rPr b="1"/>
              <a:t>Finansman ve Görünürlük:</a:t>
            </a:r>
            <a:r>
              <a:rPr/>
              <a:t> Bu faaliyet, Avrupa Birliği tarafından Teknik Yardım Finansman Aracı (TAFF) kapsamında finanse edilmekte ve Dünya Bankası tarafından, AFAD ile koordineli olarak yürütülmektedir.</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2. Neden İzmir? Afet Profili ve 2020 Depremi</a:t>
            </a:r>
          </a:p>
        </p:txBody>
      </p:sp>
      <p:pic>
        <p:nvPicPr>
          <p:cNvPr descr="08_figures/atlas/parameters/parameter_hazard.png" id="0" name="Picture 1"/>
          <p:cNvPicPr>
            <a:picLocks noGrp="1" noChangeAspect="1"/>
          </p:cNvPicPr>
          <p:nvPr/>
        </p:nvPicPr>
        <p:blipFill>
          <a:blip r:embed="rId2"/>
          <a:stretch>
            <a:fillRect/>
          </a:stretch>
        </p:blipFill>
        <p:spPr bwMode="auto">
          <a:xfrm>
            <a:off x="2794000" y="1193800"/>
            <a:ext cx="3556000" cy="3390900"/>
          </a:xfrm>
          <a:prstGeom prst="rect">
            <a:avLst/>
          </a:prstGeom>
          <a:noFill/>
          <a:ln w="9525">
            <a:noFill/>
            <a:headEnd/>
            <a:tailEnd/>
          </a:ln>
        </p:spPr>
      </p:pic>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b="1"/>
              <a:t>Aktif Tektonik:</a:t>
            </a:r>
            <a:r>
              <a:rPr/>
              <a:t> İzmir fayı, Gülbahçe, Seferihisar, Tuzla ve Menemen aktif fay sistemlerinin çevrelediği yüksek sismik tehlike.</a:t>
            </a:r>
          </a:p>
          <a:p>
            <a:pPr lvl="0"/>
            <a:r>
              <a:rPr b="1"/>
              <a:t>30 Ekim 2020 Samos–İzmir Depremi Dersi:</a:t>
            </a:r>
            <a:r>
              <a:rPr/>
              <a:t> Odak noktası kente 70 km mesafede olmasına rağmen alüvyon zemin büyütmesi ve rezonans nedeniyle Bayraklı ve Bornova’da 117 can kaybı, 739 ağır hasarlı bina.</a:t>
            </a:r>
          </a:p>
          <a:p>
            <a:pPr lvl="0"/>
            <a:r>
              <a:rPr b="1"/>
              <a:t>Bileşik Tehlike:</a:t>
            </a:r>
            <a:r>
              <a:rPr/>
              <a:t> Deprem sarsıntısı, kıyı kesimlerinde sıvılaşma, tsunami riski ve iç kesimlerde eğimli yamaç heyelanları.</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3. Kademeli Metodoloji ve Karar Destek Mimarisi</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p:txBody>
              <a:bodyPr/>
              <a:lstStyle/>
              <a:p>
                <a:pPr lvl="0"/>
                <a:r>
                  <a:rPr b="1"/>
                  <a:t>Kademe A (İl Geneli Tarama):</a:t>
                </a:r>
                <a:r>
                  <a:rPr/>
                  <a:t> 30 ilçe ve 1.317 mahallenin tamamında 5 temel boyut üzerinden bağıl risk ve öncelik skorlaması.</a:t>
                </a:r>
              </a:p>
              <a:p>
                <a:pPr lvl="0"/>
                <a:r>
                  <a:rPr b="1"/>
                  <a:t>Kademe B (Kritik Alan Derinleşmesi):</a:t>
                </a:r>
                <a:r>
                  <a:rPr/>
                  <a:t> 2020 depreminde en ağır hasarı alan ve makro taramada kümelenen Bayraklı, Bornova ve Konak ilçelerinde bina düzeyinde yapısal analiz protokolü.</a:t>
                </a:r>
              </a:p>
              <a:p>
                <a:pPr lvl="0"/>
                <a:r>
                  <a:rPr b="1"/>
                  <a:t>F-BWM (Fuzzy Best-Worst Method):</a:t>
                </a:r>
                <a:r>
                  <a:rPr/>
                  <a:t> 15 uzmanlı disiplinlerarası panel ağırlık seti:</a:t>
                </a:r>
              </a:p>
              <a:p>
                <a:pPr lvl="1"/>
                <a:r>
                  <a:rPr/>
                  <a:t>Tehlike (H): % 22,6</a:t>
                </a:r>
              </a:p>
              <a:p>
                <a:pPr lvl="1"/>
                <a:r>
                  <a:rPr/>
                  <a:t>Yapısal Kırılganlık (S): % 19,7</a:t>
                </a:r>
              </a:p>
              <a:p>
                <a:pPr lvl="1"/>
                <a:r>
                  <a:rPr/>
                  <a:t>Ağ / Ulaşım Kırılganlığı (N): % 19,4</a:t>
                </a:r>
              </a:p>
              <a:p>
                <a:pPr lvl="1"/>
                <a:r>
                  <a:rPr/>
                  <a:t>Maruziyet (E): % 20,3</a:t>
                </a:r>
              </a:p>
              <a:p>
                <a:pPr lvl="1"/>
                <a:r>
                  <a:rPr/>
                  <a:t>Kapasite Açığı (C): % 18,1</a:t>
                </a:r>
              </a:p>
              <a:p>
                <a:pPr lvl="1"/>
                <a:r>
                  <a:rPr/>
                  <a:t>Tutarlılık Oranı: </a:t>
                </a:r>
                <a14:m>
                  <m:oMath xmlns:m="http://schemas.openxmlformats.org/officeDocument/2006/math">
                    <m:sSup>
                      <m:e>
                        <m:r>
                          <m:t>ξ</m:t>
                        </m:r>
                      </m:e>
                      <m:sup>
                        <m:r>
                          <m:rPr>
                            <m:sty m:val="p"/>
                          </m:rPr>
                          <m:t>*</m:t>
                        </m:r>
                      </m:sup>
                    </m:sSup>
                    <m:r>
                      <m:rPr>
                        <m:sty m:val="p"/>
                      </m:rPr>
                      <m:t>=</m:t>
                    </m:r>
                    <m:r>
                      <m:t>0</m:t>
                    </m:r>
                    <m:r>
                      <m:rPr>
                        <m:sty m:val="p"/>
                      </m:rPr>
                      <m:t>,</m:t>
                    </m:r>
                    <m:r>
                      <m:t>0257</m:t>
                    </m:r>
                    <m:r>
                      <m:rPr>
                        <m:sty m:val="p"/>
                      </m:rPr>
                      <m:t>≤</m:t>
                    </m:r>
                    <m:r>
                      <m:t>0</m:t>
                    </m:r>
                    <m:r>
                      <m:rPr>
                        <m:sty m:val="p"/>
                      </m:rPr>
                      <m:t>,</m:t>
                    </m:r>
                    <m:r>
                      <m:t>10</m:t>
                    </m:r>
                  </m:oMath>
                </a14:m>
                <a:r>
                  <a:rPr/>
                  <a:t> (yüksek tutarlılık).</a:t>
                </a:r>
              </a:p>
            </p:txBody>
          </p:sp>
        </mc:Choice>
      </mc:AlternateContent>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4. Veri Gerçeği ve Kanıt Derecelendirmesi</a:t>
            </a:r>
          </a:p>
        </p:txBody>
      </p:sp>
      <p:sp>
        <p:nvSpPr>
          <p:cNvPr id="3" name="Content Placeholder 2"/>
          <p:cNvSpPr>
            <a:spLocks noGrp="1"/>
          </p:cNvSpPr>
          <p:nvPr>
            <p:ph idx="1"/>
          </p:nvPr>
        </p:nvSpPr>
        <p:spPr/>
        <p:txBody>
          <a:bodyPr/>
          <a:lstStyle/>
          <a:p>
            <a:pPr lvl="0"/>
            <a:r>
              <a:rPr b="1"/>
              <a:t>A Derecesi (Yetkili Kurumsal CBS Verileri):</a:t>
            </a:r>
          </a:p>
          <a:p>
            <a:pPr lvl="1"/>
            <a:r>
              <a:rPr/>
              <a:t>İBB 1.317 mahalle idari sınırları ve adrese dayalı numarataj katmanı.</a:t>
            </a:r>
          </a:p>
          <a:p>
            <a:pPr lvl="1"/>
            <a:r>
              <a:rPr/>
              <a:t>207.257 segmentli yol orta hatları ve 7.530 yeşil alan geometrisi (</a:t>
            </a:r>
            <a:r>
              <a:rPr>
                <a:latin typeface="Courier"/>
              </a:rPr>
              <a:t>EPSG:5253</a:t>
            </a:r>
            <a:r>
              <a:rPr/>
              <a:t>).</a:t>
            </a:r>
          </a:p>
          <a:p>
            <a:pPr lvl="0"/>
            <a:r>
              <a:rPr b="1"/>
              <a:t>B Derecesi (Dolaylı ve Türetilmiş Göstergeler):</a:t>
            </a:r>
          </a:p>
          <a:p>
            <a:pPr lvl="1"/>
            <a:r>
              <a:rPr/>
              <a:t>TÜİK 2023 mahalle nüfusları (513 gizlilik eşiği altı birim korundu).</a:t>
            </a:r>
          </a:p>
          <a:p>
            <a:pPr lvl="1"/>
            <a:r>
              <a:rPr/>
              <a:t>SRTM / ALOS DSM kot ve eğim modeli; USGS/Global Vs30 zemin yumuşaklığı proxy’si.</a:t>
            </a:r>
          </a:p>
          <a:p>
            <a:pPr lvl="0"/>
            <a:r>
              <a:rPr b="1"/>
              <a:t>C Derecesi / Kritik Veri Boşlukları (AFAD Resmi Talep Listesi):</a:t>
            </a:r>
          </a:p>
          <a:p>
            <a:pPr lvl="1"/>
            <a:r>
              <a:rPr/>
              <a:t>Parsel ölçeğinde mikrobölgeleme Vs30 ve sıvılaşma haritaları.</a:t>
            </a:r>
          </a:p>
          <a:p>
            <a:pPr lvl="1"/>
            <a:r>
              <a:rPr/>
              <a:t>Güncellenmiş diri fay zonları tampon poligonları ve yüzey kırığı sakınım bantları.</a:t>
            </a:r>
          </a:p>
          <a:p>
            <a:pPr lvl="1"/>
            <a:r>
              <a:rPr/>
              <a:t>Doğrulanmış acil toplanma alanları kişi başı net kapasite ve donatı envanteri.</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5. Kritik Altyapı ve Ulaşım Ağı Kırılganlığı</a:t>
            </a:r>
          </a:p>
        </p:txBody>
      </p:sp>
      <p:pic>
        <p:nvPicPr>
          <p:cNvPr descr="08_figures/atlas/parameters/parameter_network.png" id="0" name="Picture 1"/>
          <p:cNvPicPr>
            <a:picLocks noGrp="1" noChangeAspect="1"/>
          </p:cNvPicPr>
          <p:nvPr/>
        </p:nvPicPr>
        <p:blipFill>
          <a:blip r:embed="rId2"/>
          <a:stretch>
            <a:fillRect/>
          </a:stretch>
        </p:blipFill>
        <p:spPr bwMode="auto">
          <a:xfrm>
            <a:off x="2794000" y="1193800"/>
            <a:ext cx="3556000" cy="3390900"/>
          </a:xfrm>
          <a:prstGeom prst="rect">
            <a:avLst/>
          </a:prstGeom>
          <a:noFill/>
          <a:ln w="9525">
            <a:noFill/>
            <a:headEnd/>
            <a:tailEnd/>
          </a:ln>
        </p:spPr>
      </p:pic>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b="1"/>
              <a:t>Ağ Topolojisi:</a:t>
            </a:r>
            <a:r>
              <a:rPr/>
              <a:t> 149.798 düğüm ve 207.257 kenar üzerinde 1 m toleranslı bağlantı analizi; 517 bağlantılı bileşen tespit edildi.</a:t>
            </a:r>
          </a:p>
          <a:p>
            <a:pPr lvl="0"/>
            <a:r>
              <a:rPr b="1"/>
              <a:t>Tek Hata Noktaları (SPoF):</a:t>
            </a:r>
            <a:r>
              <a:rPr/>
              <a:t> Kuzey-güney aksını bağlayan dar koridorlar (özellikle Konak–Alsancak ve Bayraklı–Turan geçişleri) binaların çökmesi halinde kentin iki yakasını birbirinden ayırma riski taşıyor.</a:t>
            </a:r>
          </a:p>
          <a:p>
            <a:pPr lvl="0"/>
            <a:r>
              <a:rPr b="1"/>
              <a:t>Erişilebilirlik Analizi:</a:t>
            </a:r>
            <a:r>
              <a:rPr/>
              <a:t> 71 tescilli geçici barınma alanına 5, 10 ve 15 dakikalık erişim mesafeleri; Konak ve Karabağlar’ın sırt mahallelerinde toplanma alanlarına yaya erişimi yetersiz.</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6. Mekânsal Önceliklendirme Haritası (Sıcak Noktalar)</a:t>
            </a:r>
          </a:p>
        </p:txBody>
      </p:sp>
      <p:pic>
        <p:nvPicPr>
          <p:cNvPr descr="08_figures/atlas/parameters/parameter_vulnerability.png" id="0" name="Picture 1"/>
          <p:cNvPicPr>
            <a:picLocks noGrp="1" noChangeAspect="1"/>
          </p:cNvPicPr>
          <p:nvPr/>
        </p:nvPicPr>
        <p:blipFill>
          <a:blip r:embed="rId2"/>
          <a:stretch>
            <a:fillRect/>
          </a:stretch>
        </p:blipFill>
        <p:spPr bwMode="auto">
          <a:xfrm>
            <a:off x="2794000" y="1193800"/>
            <a:ext cx="3556000" cy="3390900"/>
          </a:xfrm>
          <a:prstGeom prst="rect">
            <a:avLst/>
          </a:prstGeom>
          <a:noFill/>
          <a:ln w="9525">
            <a:noFill/>
            <a:headEnd/>
            <a:tailEnd/>
          </a:ln>
        </p:spPr>
      </p:pic>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49</Words>
  <Application>Microsoft Macintosh PowerPoint</Application>
  <PresentationFormat>On-screen Show (16:9)</PresentationFormat>
  <Paragraphs>15</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Resilient İzmir: Sismik Risk ve Kentsel Sistem Kırılganlık Değerlendirmesi</dc:title>
  <dc:creator>İzmir Deprem Dirençlilik Danışmanlık Ekibi</dc:creator>
  <cp:keywords/>
  <dcterms:created xsi:type="dcterms:W3CDTF">2026-09-14T22:49:23Z</dcterms:created>
  <dcterms:modified xsi:type="dcterms:W3CDTF">2026-09-14T22:49:23Z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e">
    <vt:lpwstr>Eylül 2026</vt:lpwstr>
  </property>
  <property fmtid="{D5CDD505-2E9C-101B-9397-08002B2CF9AE}" pid="3" name="subtitle">
    <vt:lpwstr>Yönetici Özeti Sunumu (ToR T10)</vt:lpwstr>
  </property>
</Properties>
</file>