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9" Type="http://schemas.openxmlformats.org/officeDocument/2006/relationships/viewProps" Target="viewProps.xml" /><Relationship Id="rId18" Type="http://schemas.openxmlformats.org/officeDocument/2006/relationships/presProps" Target="presProps.xml" /><Relationship Id="rId1" Type="http://schemas.openxmlformats.org/officeDocument/2006/relationships/slideMaster" Target="slideMasters/slideMaster1.xml" /><Relationship Id="rId21" Type="http://schemas.openxmlformats.org/officeDocument/2006/relationships/tableStyles" Target="tableStyles.xml" /><Relationship Id="rId20"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png"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png"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Resilient İzmir: Seismic Risk and Urban Systems Vulnerability Assessment</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Executive Summary Presentation (ToR T10)</a:t>
            </a:r>
            <a:br/>
            <a:br/>
            <a:r>
              <a:rPr/>
              <a:t>İzmir Disaster Resilience Advisory Team</a:t>
            </a:r>
          </a:p>
        </p:txBody>
      </p:sp>
      <p:sp>
        <p:nvSpPr>
          <p:cNvPr id="4" name="Date Placeholder 3"/>
          <p:cNvSpPr>
            <a:spLocks noGrp="1"/>
          </p:cNvSpPr>
          <p:nvPr>
            <p:ph idx="10" sz="half" type="dt"/>
          </p:nvPr>
        </p:nvSpPr>
        <p:spPr/>
        <p:txBody>
          <a:bodyPr/>
          <a:lstStyle/>
          <a:p>
            <a:pPr lvl="0" indent="0" marL="0">
              <a:buNone/>
            </a:pPr>
            <a:r>
              <a:rPr/>
              <a:t>September 2026</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Spatial Autocorrelation (LISA):</a:t>
                </a:r>
                <a:r>
                  <a:rPr/>
                  <a:t> Statistically significant (</a:t>
                </a:r>
                <a14:m>
                  <m:oMath xmlns:m="http://schemas.openxmlformats.org/officeDocument/2006/math">
                    <m:r>
                      <m:t>p</m:t>
                    </m:r>
                    <m:r>
                      <m:rPr>
                        <m:sty m:val="p"/>
                      </m:rPr>
                      <m:t>&lt;</m:t>
                    </m:r>
                    <m:r>
                      <m:t>0.05</m:t>
                    </m:r>
                  </m:oMath>
                </a14:m>
                <a:r>
                  <a:rPr/>
                  <a:t>) high-risk clusters (High-High) identified via Local Moran’s I across 1,317 neighbourhoods.</a:t>
                </a:r>
              </a:p>
              <a:p>
                <a:pPr lvl="0"/>
                <a:r>
                  <a:rPr b="1"/>
                  <a:t>Robustness Check:</a:t>
                </a:r>
                <a:r>
                  <a:rPr/>
                  <a:t> 126 core hotspot neighbourhoods remain stable across both Queen contiguity and KNN-8 spatial weight matrices.</a:t>
                </a:r>
              </a:p>
              <a:p>
                <a:pPr lvl="0"/>
                <a:r>
                  <a:rPr b="1"/>
                  <a:t>Getis-Ord Gi* Hotspots:</a:t>
                </a:r>
                <a:r>
                  <a:rPr/>
                  <a:t> </a:t>
                </a:r>
                <a14:m>
                  <m:oMath xmlns:m="http://schemas.openxmlformats.org/officeDocument/2006/math">
                    <m:r>
                      <m:t>Z</m:t>
                    </m:r>
                    <m:r>
                      <m:rPr>
                        <m:sty m:val="p"/>
                      </m:rPr>
                      <m:t>&gt;</m:t>
                    </m:r>
                    <m:r>
                      <m:rPr>
                        <m:sty m:val="p"/>
                      </m:rPr>
                      <m:t>+</m:t>
                    </m:r>
                    <m:r>
                      <m:t>2.58</m:t>
                    </m:r>
                  </m:oMath>
                </a14:m>
                <a:r>
                  <a:rPr/>
                  <a:t> concentrations clearly highlight the combination of soft alluvial soils, dense building footprints, and evacuation bottlenecks.</a:t>
                </a:r>
              </a:p>
            </p:txBody>
          </p:sp>
        </mc:Choice>
      </mc:AlternateContent>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7. Priority Zones &amp; Dominant Drivers</a:t>
            </a:r>
          </a:p>
        </p:txBody>
      </p:sp>
      <p:sp>
        <p:nvSpPr>
          <p:cNvPr id="3" name="Content Placeholder 2"/>
          <p:cNvSpPr>
            <a:spLocks noGrp="1"/>
          </p:cNvSpPr>
          <p:nvPr>
            <p:ph idx="1"/>
          </p:nvPr>
        </p:nvSpPr>
        <p:spPr/>
        <p:txBody>
          <a:bodyPr/>
          <a:lstStyle/>
          <a:p>
            <a:pPr lvl="0"/>
            <a:r>
              <a:rPr b="1"/>
              <a:t>Zone 1: Bayraklı – Bornova Basin</a:t>
            </a:r>
          </a:p>
          <a:p>
            <a:pPr lvl="1"/>
            <a:r>
              <a:rPr i="1"/>
              <a:t>Drivers:</a:t>
            </a:r>
            <a:r>
              <a:rPr/>
              <a:t> Deep alluvial basin amplification + pre-1999 multi-storey reinforced concrete buildings + high population density.</a:t>
            </a:r>
          </a:p>
          <a:p>
            <a:pPr lvl="0"/>
            <a:r>
              <a:rPr b="1"/>
              <a:t>Zone 2: Konak – Karabağlar Historic Core</a:t>
            </a:r>
          </a:p>
          <a:p>
            <a:pPr lvl="1"/>
            <a:r>
              <a:rPr i="1"/>
              <a:t>Drivers:</a:t>
            </a:r>
            <a:r>
              <a:rPr/>
              <a:t> Narrow street geometry prone to debris blockage + high density of vulnerable stone/masonry buildings + shelter deficits.</a:t>
            </a:r>
          </a:p>
          <a:p>
            <a:pPr lvl="0"/>
            <a:r>
              <a:rPr b="1"/>
              <a:t>Zone 3: Karşıyaka – Çiğli Coastal Strip</a:t>
            </a:r>
          </a:p>
          <a:p>
            <a:pPr lvl="1"/>
            <a:r>
              <a:rPr i="1"/>
              <a:t>Drivers:</a:t>
            </a:r>
            <a:r>
              <a:rPr/>
              <a:t> Severe liquefaction susceptibility + shallow water table + potential tsunami inundation risk.</a:t>
            </a:r>
          </a:p>
          <a:p>
            <a:pPr lvl="0"/>
            <a:r>
              <a:rPr b="1"/>
              <a:t>Zone 4: Menemen – Kemalpaşa Industrial &amp; Transport Corridors</a:t>
            </a:r>
          </a:p>
          <a:p>
            <a:pPr lvl="1"/>
            <a:r>
              <a:rPr i="1"/>
              <a:t>Drivers:</a:t>
            </a:r>
            <a:r>
              <a:rPr/>
              <a:t> Rapid industrial expansion, hazardous material (BEKRA) sites + vulnerability to highway network disconnection.</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8. Action Strategies: No-Regret &amp; Quick-Win Measures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No-Regret / Quick-Win Packages:</a:t>
                </a:r>
              </a:p>
              <a:p>
                <a:pPr lvl="1"/>
                <a:r>
                  <a:rPr i="1"/>
                  <a:t>Assembly Area Standardisation:</a:t>
                </a:r>
                <a:r>
                  <a:rPr/>
                  <a:t> Equipping 71 primary open spaces with autonomous water, solar microgrids, and satellite communication.</a:t>
                </a:r>
              </a:p>
              <a:p>
                <a:pPr lvl="1"/>
                <a:r>
                  <a:rPr i="1"/>
                  <a:t>Arterial Corridor Protection:</a:t>
                </a:r>
                <a:r>
                  <a:rPr/>
                  <a:t> Establishing building set-back enforcement (</a:t>
                </a:r>
                <a14:m>
                  <m:oMath xmlns:m="http://schemas.openxmlformats.org/officeDocument/2006/math">
                    <m:r>
                      <m:rPr>
                        <m:sty m:val="p"/>
                      </m:rPr>
                      <m:t>≥</m:t>
                    </m:r>
                    <m:r>
                      <m:t>1.5</m:t>
                    </m:r>
                    <m:r>
                      <m:rPr>
                        <m:sty m:val="p"/>
                      </m:rPr>
                      <m:t>×</m:t>
                    </m:r>
                  </m:oMath>
                </a14:m>
                <a:r>
                  <a:rPr/>
                  <a:t> street width) and debris clearance routing along vital routes.</a:t>
                </a:r>
              </a:p>
              <a:p>
                <a:pPr lvl="1"/>
                <a:r>
                  <a:rPr i="1"/>
                  <a:t>Shared GIS Resilience Clearinghouse:</a:t>
                </a:r>
                <a:r>
                  <a:rPr/>
                  <a:t> Deploying an inter-agency spatial data platform connecting AFAD, İzmir Municipality, and utilities.</a:t>
                </a:r>
              </a:p>
              <a:p>
                <a:pPr lvl="0"/>
                <a:r>
                  <a:rPr b="1"/>
                  <a:t>Structural Interventions:</a:t>
                </a:r>
              </a:p>
              <a:p>
                <a:pPr lvl="1"/>
                <a:r>
                  <a:rPr/>
                  <a:t>Targeted seismic retrofitting of critical public facilities (hospitals, fire stations, schools).</a:t>
                </a:r>
              </a:p>
              <a:p>
                <a:pPr lvl="1"/>
                <a:r>
                  <a:rPr/>
                  <a:t>Area-based urban renewal incentives focused on the 126 core hotspot neighbourhoods.</a:t>
                </a:r>
              </a:p>
            </p:txBody>
          </p:sp>
        </mc:Choice>
      </mc:AlternateContent>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9. Feasibility &amp; Rapid Economic Assessment</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5-Dimensional Feasibility Index:</a:t>
                </a:r>
              </a:p>
              <a:p>
                <a:pPr lvl="1"/>
                <a:r>
                  <a:rPr/>
                  <a:t>Technical feasibility, financial cost-effectiveness, institutional mandate clarity, social acceptability, and environmental impact (</a:t>
                </a:r>
                <a14:m>
                  <m:oMath xmlns:m="http://schemas.openxmlformats.org/officeDocument/2006/math">
                    <m:sSub>
                      <m:e>
                        <m:r>
                          <m:t>F</m:t>
                        </m:r>
                      </m:e>
                      <m:sub>
                        <m:r>
                          <m:t>i</m:t>
                        </m:r>
                      </m:sub>
                    </m:sSub>
                    <m:r>
                      <m:rPr>
                        <m:sty m:val="p"/>
                      </m:rPr>
                      <m:t>∈</m:t>
                    </m:r>
                    <m:r>
                      <m:rPr>
                        <m:sty m:val="p"/>
                      </m:rPr>
                      <m:t>[</m:t>
                    </m:r>
                    <m:r>
                      <m:t>0</m:t>
                    </m:r>
                    <m:r>
                      <m:rPr>
                        <m:sty m:val="p"/>
                      </m:rPr>
                      <m:t>,</m:t>
                    </m:r>
                    <m:r>
                      <m:t>100</m:t>
                    </m:r>
                    <m:r>
                      <m:rPr>
                        <m:sty m:val="p"/>
                      </m:rPr>
                      <m:t>]</m:t>
                    </m:r>
                  </m:oMath>
                </a14:m>
                <a:r>
                  <a:rPr/>
                  <a:t>).</a:t>
                </a:r>
              </a:p>
              <a:p>
                <a:pPr lvl="0"/>
                <a:r>
                  <a:rPr b="1"/>
                  <a:t>Triple Dividend Framework:</a:t>
                </a:r>
              </a:p>
              <a:p>
                <a:pPr lvl="1" indent="-342900" marL="685800">
                  <a:buAutoNum type="arabicPeriod"/>
                </a:pPr>
                <a:r>
                  <a:rPr i="1"/>
                  <a:t>1st Dividend:</a:t>
                </a:r>
                <a:r>
                  <a:rPr/>
                  <a:t> Direct avoidance of lives lost, injuries, and structural reconstruction costs during earthquakes.</a:t>
                </a:r>
              </a:p>
              <a:p>
                <a:pPr lvl="1" indent="-342900" marL="685800">
                  <a:buAutoNum type="arabicPeriod"/>
                </a:pPr>
                <a:r>
                  <a:rPr i="1"/>
                  <a:t>2nd Dividend:</a:t>
                </a:r>
                <a:r>
                  <a:rPr/>
                  <a:t> Unlocking economic productivity, investment security, and property value stability during non-disaster times.</a:t>
                </a:r>
              </a:p>
              <a:p>
                <a:pPr lvl="1" indent="-342900" marL="685800">
                  <a:buAutoNum type="arabicPeriod"/>
                </a:pPr>
                <a:r>
                  <a:rPr i="1"/>
                  <a:t>3rd Dividend:</a:t>
                </a:r>
                <a:r>
                  <a:rPr/>
                  <a:t> Co-benefits from green open spaces, stormwater drainage, and enhanced everyday public transit corridors.</a:t>
                </a:r>
              </a:p>
              <a:p>
                <a:pPr lvl="0"/>
                <a:r>
                  <a:rPr b="1"/>
                  <a:t>Benefit-Cost Ratio (BCR):</a:t>
                </a:r>
                <a:r>
                  <a:rPr/>
                  <a:t> Indicative BCR for prioritised packages ranges between 1.5 and 2.2.</a:t>
                </a:r>
              </a:p>
            </p:txBody>
          </p:sp>
        </mc:Choice>
      </mc:AlternateContent>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10. Phased Investment Roadmap</a:t>
            </a:r>
          </a:p>
        </p:txBody>
      </p:sp>
      <p:sp>
        <p:nvSpPr>
          <p:cNvPr id="3" name="Content Placeholder 2"/>
          <p:cNvSpPr>
            <a:spLocks noGrp="1"/>
          </p:cNvSpPr>
          <p:nvPr>
            <p:ph idx="1"/>
          </p:nvPr>
        </p:nvSpPr>
        <p:spPr/>
        <p:txBody>
          <a:bodyPr/>
          <a:lstStyle/>
          <a:p>
            <a:pPr lvl="0"/>
            <a:r>
              <a:rPr b="1"/>
              <a:t>Phase 1 (0 – 6 Months) / Immediate Actions &amp; Data Finalisation:</a:t>
            </a:r>
          </a:p>
          <a:p>
            <a:pPr lvl="1"/>
            <a:r>
              <a:rPr/>
              <a:t>Formalise data-sharing protocols with AFAD for Tier B structural building attributes.</a:t>
            </a:r>
          </a:p>
          <a:p>
            <a:pPr lvl="1"/>
            <a:r>
              <a:rPr/>
              <a:t>Eliminate bottlenecks on emergency corridors and install standardized signage at all 71 assembly sites.</a:t>
            </a:r>
          </a:p>
          <a:p>
            <a:pPr lvl="0"/>
            <a:r>
              <a:rPr b="1"/>
              <a:t>Phase 2 (6 – 18 Months) / Infrastructure &amp; Network Hardening:</a:t>
            </a:r>
          </a:p>
          <a:p>
            <a:pPr lvl="1"/>
            <a:r>
              <a:rPr/>
              <a:t>Seismic retrofitting of key bridges, flyovers, and lifelines along the Gulf transport axis.</a:t>
            </a:r>
          </a:p>
          <a:p>
            <a:pPr lvl="1"/>
            <a:r>
              <a:rPr/>
              <a:t>Install autonomous backup water and solar microgrid units at designated emergency hubs.</a:t>
            </a:r>
          </a:p>
          <a:p>
            <a:pPr lvl="0"/>
            <a:r>
              <a:rPr b="1"/>
              <a:t>Phase 3 (18 – 36 Months) / Area-Based Urban Renewal:</a:t>
            </a:r>
          </a:p>
          <a:p>
            <a:pPr lvl="1"/>
            <a:r>
              <a:rPr/>
              <a:t>Roll out targeted structural retrofitting and redevelopment programs financed via World Bank / TAFF facilities.</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11. Strategic Disaster Resilience Recommendations</a:t>
            </a:r>
          </a:p>
        </p:txBody>
      </p:sp>
      <p:sp>
        <p:nvSpPr>
          <p:cNvPr id="3" name="Content Placeholder 2"/>
          <p:cNvSpPr>
            <a:spLocks noGrp="1"/>
          </p:cNvSpPr>
          <p:nvPr>
            <p:ph idx="1"/>
          </p:nvPr>
        </p:nvSpPr>
        <p:spPr/>
        <p:txBody>
          <a:bodyPr/>
          <a:lstStyle/>
          <a:p>
            <a:pPr lvl="0"/>
            <a:r>
              <a:rPr b="1"/>
              <a:t>Inputs to the İzmir Urban Disaster Resilience Strategy:</a:t>
            </a:r>
          </a:p>
          <a:p>
            <a:pPr lvl="1"/>
            <a:r>
              <a:rPr/>
              <a:t>Adopt the neighbourhood-level Priority Index as the spatial foundation for the Municipal 2025–2029 Strategic Investment Plan.</a:t>
            </a:r>
          </a:p>
          <a:p>
            <a:pPr lvl="1"/>
            <a:r>
              <a:rPr/>
              <a:t>Align municipal and utility capital expenditure (İZSU, GDZ Electricity, İzmirgaz) with designated spatial hotspots.</a:t>
            </a:r>
          </a:p>
          <a:p>
            <a:pPr lvl="0"/>
            <a:r>
              <a:rPr b="1"/>
              <a:t>Dynamic Risk Monitoring System:</a:t>
            </a:r>
          </a:p>
          <a:p>
            <a:pPr lvl="1"/>
            <a:r>
              <a:rPr/>
              <a:t>Institutionalise the automated Python GIS analytics pipeline (</a:t>
            </a:r>
            <a:r>
              <a:rPr>
                <a:latin typeface="Courier"/>
              </a:rPr>
              <a:t>resilient_izmir</a:t>
            </a:r>
            <a:r>
              <a:rPr/>
              <a:t>) for annual indicator updates using TurkStat and building registry data.</a:t>
            </a:r>
          </a:p>
          <a:p>
            <a:pPr lvl="1"/>
            <a:r>
              <a:rPr/>
              <a:t>Establish a formal spatial data agreement and open-access metadata catalog.</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12. Thanks &amp; Contacts</a:t>
            </a:r>
          </a:p>
        </p:txBody>
      </p:sp>
      <p:sp>
        <p:nvSpPr>
          <p:cNvPr id="3" name="Content Placeholder 2"/>
          <p:cNvSpPr>
            <a:spLocks noGrp="1"/>
          </p:cNvSpPr>
          <p:nvPr>
            <p:ph idx="1"/>
          </p:nvPr>
        </p:nvSpPr>
        <p:spPr/>
        <p:txBody>
          <a:bodyPr/>
          <a:lstStyle/>
          <a:p>
            <a:pPr lvl="0" indent="0" marL="0">
              <a:buNone/>
            </a:pPr>
            <a:r>
              <a:rPr b="1"/>
              <a:t>Resilient İzmir Study Team</a:t>
            </a:r>
          </a:p>
          <a:p>
            <a:pPr lvl="0"/>
            <a:r>
              <a:rPr b="1"/>
              <a:t>Contact:</a:t>
            </a:r>
            <a:r>
              <a:rPr/>
              <a:t> </a:t>
            </a:r>
            <a:r>
              <a:rPr>
                <a:latin typeface="Courier"/>
              </a:rPr>
              <a:t>resilient.izmir@afad.gov.tr</a:t>
            </a:r>
            <a:r>
              <a:rPr/>
              <a:t> | </a:t>
            </a:r>
            <a:r>
              <a:rPr>
                <a:latin typeface="Courier"/>
              </a:rPr>
              <a:t>project-desk@worldbank.org</a:t>
            </a:r>
          </a:p>
          <a:p>
            <a:pPr lvl="0"/>
            <a:r>
              <a:rPr b="1"/>
              <a:t>Repository:</a:t>
            </a:r>
            <a:r>
              <a:rPr/>
              <a:t> </a:t>
            </a:r>
            <a:r>
              <a:rPr>
                <a:latin typeface="Courier"/>
              </a:rPr>
              <a:t>C:\Users\YE\PyCharmMiscProject\resilient_izmir</a:t>
            </a:r>
          </a:p>
          <a:p>
            <a:pPr lvl="0" indent="0" marL="1270000">
              <a:buNone/>
            </a:pPr>
            <a:r>
              <a:rPr sz="2000" b="1"/>
              <a:t>Disclaimer &amp; Visibility:</a:t>
            </a:r>
            <a:br/>
            <a:r>
              <a:rPr sz="2000"/>
              <a:t>This activity is financed by the European Union through the Technical Assistance Financing Facility (TAFF) and implemented by the World Bank, in coordination with the Disaster and Emergency Management Presidency (AFAD). The contents of this document are the sole responsibility of the author(s) and do not necessarily reflect the views of the European Union or the World Bank.</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 Introduction and Project Framework</a:t>
            </a:r>
          </a:p>
        </p:txBody>
      </p:sp>
      <p:sp>
        <p:nvSpPr>
          <p:cNvPr id="3" name="Content Placeholder 2"/>
          <p:cNvSpPr>
            <a:spLocks noGrp="1"/>
          </p:cNvSpPr>
          <p:nvPr>
            <p:ph idx="1"/>
          </p:nvPr>
        </p:nvSpPr>
        <p:spPr/>
        <p:txBody>
          <a:bodyPr/>
          <a:lstStyle/>
          <a:p>
            <a:pPr lvl="0" indent="0" marL="0">
              <a:buNone/>
            </a:pPr>
            <a:r>
              <a:rPr b="1"/>
              <a:t>Resilient İzmir: Urban Vulnerability and Systems Assessment</a:t>
            </a:r>
          </a:p>
          <a:p>
            <a:pPr lvl="0"/>
            <a:r>
              <a:rPr b="1"/>
              <a:t>Objective:</a:t>
            </a:r>
            <a:r>
              <a:rPr/>
              <a:t> Apply a tiered screening and spatial decision-support methodology to assess earthquake and cascading multi-hazard risks across İzmir.</a:t>
            </a:r>
          </a:p>
          <a:p>
            <a:pPr lvl="0"/>
            <a:r>
              <a:rPr b="1"/>
              <a:t>Scope:</a:t>
            </a:r>
            <a:r>
              <a:rPr/>
              <a:t> Macro-screening across 1,317 neighbourhoods (Tier A) and high-priority deep dive across 3 focal districts—Bayraklı, Bornova, and Konak (Tier B).</a:t>
            </a:r>
          </a:p>
          <a:p>
            <a:pPr lvl="0"/>
            <a:r>
              <a:rPr b="1"/>
              <a:t>Institutional Setup:</a:t>
            </a:r>
            <a:r>
              <a:rPr/>
              <a:t> Coordinated by AFAD (Disaster and Emergency Management Presidency) and the World Bank; integrated with İzmir Metropolitan Municipality GIS data.</a:t>
            </a:r>
          </a:p>
          <a:p>
            <a:pPr lvl="0"/>
            <a:r>
              <a:rPr b="1"/>
              <a:t>Financing and Visibility:</a:t>
            </a:r>
            <a:r>
              <a:rPr/>
              <a:t> This activity is financed by the European Union through the Technical Assistance Financing Facility (TAFF) and implemented by the World Bank, in coordination with AFAD.</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2. Why İzmir? Multi-Hazard Profile &amp; 2020 Lessons</a:t>
            </a:r>
          </a:p>
        </p:txBody>
      </p:sp>
      <p:pic>
        <p:nvPicPr>
          <p:cNvPr descr="08_figures/atlas/parameters/parameter_hazard.png" id="0" name="Picture 1"/>
          <p:cNvPicPr>
            <a:picLocks noGrp="1" noChangeAspect="1"/>
          </p:cNvPicPr>
          <p:nvPr/>
        </p:nvPicPr>
        <p:blipFill>
          <a:blip r:embed="rId2"/>
          <a:stretch>
            <a:fillRect/>
          </a:stretch>
        </p:blipFill>
        <p:spPr bwMode="auto">
          <a:xfrm>
            <a:off x="2794000" y="1193800"/>
            <a:ext cx="3556000" cy="3390900"/>
          </a:xfrm>
          <a:prstGeom prst="rect">
            <a:avLst/>
          </a:prstGeom>
          <a:noFill/>
          <a:ln w="9525">
            <a:noFill/>
            <a:headEnd/>
            <a:tailEnd/>
          </a:ln>
        </p:spPr>
      </p:pic>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b="1"/>
              <a:t>Tectonic Setting:</a:t>
            </a:r>
            <a:r>
              <a:rPr/>
              <a:t> High seismic hazard driven by the İzmir Fault, Gülbahçe, Seferihisar, Tuzla, and Menemen active fault systems.</a:t>
            </a:r>
          </a:p>
          <a:p>
            <a:pPr lvl="0"/>
            <a:r>
              <a:rPr b="1"/>
              <a:t>October 30, 2020 Samos–İzmir Earthquake:</a:t>
            </a:r>
            <a:r>
              <a:rPr/>
              <a:t> Although the epicentre was over 70 km away, deep alluvial basin amplification caused 117 fatalities and heavy damage to 739 buildings in Bayraklı and Bornova.</a:t>
            </a:r>
          </a:p>
          <a:p>
            <a:pPr lvl="0"/>
            <a:r>
              <a:rPr b="1"/>
              <a:t>Multi-Hazard Drivers:</a:t>
            </a:r>
            <a:r>
              <a:rPr/>
              <a:t> Strong ground motion compounded by coastal liquefaction susceptibility, potential tsunami wave inundation, and slope instability in hilly settlements.</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3. Tiered Methodology &amp; Multi-Criteria Decision Framework</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Tier A (Metropolitan Screening):</a:t>
                </a:r>
                <a:r>
                  <a:rPr/>
                  <a:t> Comprehensive comparative ranking of all 30 districts and 1,317 neighbourhoods across 5 resilience dimensions.</a:t>
                </a:r>
              </a:p>
              <a:p>
                <a:pPr lvl="0"/>
                <a:r>
                  <a:rPr b="1"/>
                  <a:t>Tier B (Focal Deep-Dive):</a:t>
                </a:r>
                <a:r>
                  <a:rPr/>
                  <a:t> Building-level structural vulnerability assessment protocol designed for Bayraklı, Bornova, and Konak.</a:t>
                </a:r>
              </a:p>
              <a:p>
                <a:pPr lvl="0"/>
                <a:r>
                  <a:rPr b="1"/>
                  <a:t>F-BWM (Fuzzy Best-Worst Method):</a:t>
                </a:r>
                <a:r>
                  <a:rPr/>
                  <a:t> 15-expert interdisciplinary panel weights:</a:t>
                </a:r>
              </a:p>
              <a:p>
                <a:pPr lvl="1"/>
                <a:r>
                  <a:rPr/>
                  <a:t>Hazard (H): 22.6%</a:t>
                </a:r>
              </a:p>
              <a:p>
                <a:pPr lvl="1"/>
                <a:r>
                  <a:rPr/>
                  <a:t>Structural Vulnerability (S): 19.7%</a:t>
                </a:r>
              </a:p>
              <a:p>
                <a:pPr lvl="1"/>
                <a:r>
                  <a:rPr/>
                  <a:t>Network / Lifeline Vulnerability (N): 19.4%</a:t>
                </a:r>
              </a:p>
              <a:p>
                <a:pPr lvl="1"/>
                <a:r>
                  <a:rPr/>
                  <a:t>Exposure (E): 20.3%</a:t>
                </a:r>
              </a:p>
              <a:p>
                <a:pPr lvl="1"/>
                <a:r>
                  <a:rPr/>
                  <a:t>Capacity Shortfall (C): 18.1%</a:t>
                </a:r>
              </a:p>
              <a:p>
                <a:pPr lvl="1"/>
                <a:r>
                  <a:rPr/>
                  <a:t>Consistency Ratio: </a:t>
                </a:r>
                <a14:m>
                  <m:oMath xmlns:m="http://schemas.openxmlformats.org/officeDocument/2006/math">
                    <m:sSup>
                      <m:e>
                        <m:r>
                          <m:t>ξ</m:t>
                        </m:r>
                      </m:e>
                      <m:sup>
                        <m:r>
                          <m:rPr>
                            <m:sty m:val="p"/>
                          </m:rPr>
                          <m:t>*</m:t>
                        </m:r>
                      </m:sup>
                    </m:sSup>
                    <m:r>
                      <m:rPr>
                        <m:sty m:val="p"/>
                      </m:rPr>
                      <m:t>=</m:t>
                    </m:r>
                    <m:r>
                      <m:t>0.0257</m:t>
                    </m:r>
                    <m:r>
                      <m:rPr>
                        <m:sty m:val="p"/>
                      </m:rPr>
                      <m:t>≤</m:t>
                    </m:r>
                    <m:r>
                      <m:t>0.10</m:t>
                    </m:r>
                  </m:oMath>
                </a14:m>
                <a:r>
                  <a:rPr/>
                  <a:t> (high consistency across all experts).</a:t>
                </a:r>
              </a:p>
            </p:txBody>
          </p:sp>
        </mc:Choice>
      </mc:AlternateContent>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4. Data Reality &amp; Evidence Grading</a:t>
            </a:r>
          </a:p>
        </p:txBody>
      </p:sp>
      <p:sp>
        <p:nvSpPr>
          <p:cNvPr id="3" name="Content Placeholder 2"/>
          <p:cNvSpPr>
            <a:spLocks noGrp="1"/>
          </p:cNvSpPr>
          <p:nvPr>
            <p:ph idx="1"/>
          </p:nvPr>
        </p:nvSpPr>
        <p:spPr/>
        <p:txBody>
          <a:bodyPr/>
          <a:lstStyle/>
          <a:p>
            <a:pPr lvl="0"/>
            <a:r>
              <a:rPr b="1"/>
              <a:t>Grade A (Official Authoritative GIS Layers):</a:t>
            </a:r>
          </a:p>
          <a:p>
            <a:pPr lvl="1"/>
            <a:r>
              <a:rPr/>
              <a:t>İzmir Metropolitan Municipality 1,317 neighbourhood polygons and address points.</a:t>
            </a:r>
          </a:p>
          <a:p>
            <a:pPr lvl="1"/>
            <a:r>
              <a:rPr/>
              <a:t>207,257 road centreline segments and 7,530 green space polygons in </a:t>
            </a:r>
            <a:r>
              <a:rPr>
                <a:latin typeface="Courier"/>
              </a:rPr>
              <a:t>EPSG:5253</a:t>
            </a:r>
            <a:r>
              <a:rPr/>
              <a:t>.</a:t>
            </a:r>
          </a:p>
          <a:p>
            <a:pPr lvl="0"/>
            <a:r>
              <a:rPr b="1"/>
              <a:t>Grade B (Proxy and Derived Indicators):</a:t>
            </a:r>
          </a:p>
          <a:p>
            <a:pPr lvl="1"/>
            <a:r>
              <a:rPr/>
              <a:t>TurkStat 2023 neighbourhood population (preserving 513 disclosure-suppressed units).</a:t>
            </a:r>
          </a:p>
          <a:p>
            <a:pPr lvl="1"/>
            <a:r>
              <a:rPr/>
              <a:t>SRTM / ALOS DSM elevation and slope; USGS/Global Vs30 ground stiffness proxy.</a:t>
            </a:r>
          </a:p>
          <a:p>
            <a:pPr lvl="0"/>
            <a:r>
              <a:rPr b="1"/>
              <a:t>Grade C / Critical Data Gaps (AFAD Formal Request List):</a:t>
            </a:r>
          </a:p>
          <a:p>
            <a:pPr lvl="1"/>
            <a:r>
              <a:rPr/>
              <a:t>High-resolution microzonation Vs30 and liquefaction potential maps.</a:t>
            </a:r>
          </a:p>
          <a:p>
            <a:pPr lvl="1"/>
            <a:r>
              <a:rPr/>
              <a:t>Refined active fault buffer zones and surface rupture avoidance polygons.</a:t>
            </a:r>
          </a:p>
          <a:p>
            <a:pPr lvl="1"/>
            <a:r>
              <a:rPr/>
              <a:t>Field-verified emergency shelter capacity and utility inventory per person.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5. Lifeline &amp; Transport Network Vulnerability</a:t>
            </a:r>
          </a:p>
        </p:txBody>
      </p:sp>
      <p:pic>
        <p:nvPicPr>
          <p:cNvPr descr="08_figures/atlas/parameters/parameter_network.png" id="0" name="Picture 1"/>
          <p:cNvPicPr>
            <a:picLocks noGrp="1" noChangeAspect="1"/>
          </p:cNvPicPr>
          <p:nvPr/>
        </p:nvPicPr>
        <p:blipFill>
          <a:blip r:embed="rId2"/>
          <a:stretch>
            <a:fillRect/>
          </a:stretch>
        </p:blipFill>
        <p:spPr bwMode="auto">
          <a:xfrm>
            <a:off x="2794000" y="1193800"/>
            <a:ext cx="3556000" cy="3390900"/>
          </a:xfrm>
          <a:prstGeom prst="rect">
            <a:avLst/>
          </a:prstGeom>
          <a:noFill/>
          <a:ln w="9525">
            <a:noFill/>
            <a:headEnd/>
            <a:tailEnd/>
          </a:ln>
        </p:spPr>
      </p:pic>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b="1"/>
              <a:t>Network Topology:</a:t>
            </a:r>
            <a:r>
              <a:rPr/>
              <a:t> 149,798 nodes and 207,257 edges analysed with 1 m endpoint tolerance; 517 connected components identified.</a:t>
            </a:r>
          </a:p>
          <a:p>
            <a:pPr lvl="0"/>
            <a:r>
              <a:rPr b="1"/>
              <a:t>Single Points of Failure (SPoF):</a:t>
            </a:r>
            <a:r>
              <a:rPr/>
              <a:t> Narrow coastal and rail-adjacent choke points (especially Konak–Alsancak and Bayraklı–Turan) threaten to sever metropolitan connectivity under structural collapse.</a:t>
            </a:r>
          </a:p>
          <a:p>
            <a:pPr lvl="0"/>
            <a:r>
              <a:rPr b="1"/>
              <a:t>Accessibility Analysis:</a:t>
            </a:r>
            <a:r>
              <a:rPr/>
              <a:t> 5, 10, and 15-minute reachability buffers mapped for 71 designated assembly areas; inner hillside neighbourhoods show acute pedestrian deficits.</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6. Spatial Priority Map (Priority Index Hotspots)</a:t>
            </a:r>
          </a:p>
        </p:txBody>
      </p:sp>
      <p:pic>
        <p:nvPicPr>
          <p:cNvPr descr="08_figures/atlas/parameters/parameter_vulnerability.png" id="0" name="Picture 1"/>
          <p:cNvPicPr>
            <a:picLocks noGrp="1" noChangeAspect="1"/>
          </p:cNvPicPr>
          <p:nvPr/>
        </p:nvPicPr>
        <p:blipFill>
          <a:blip r:embed="rId2"/>
          <a:stretch>
            <a:fillRect/>
          </a:stretch>
        </p:blipFill>
        <p:spPr bwMode="auto">
          <a:xfrm>
            <a:off x="2794000" y="1193800"/>
            <a:ext cx="3556000" cy="3390900"/>
          </a:xfrm>
          <a:prstGeom prst="rect">
            <a:avLst/>
          </a:prstGeom>
          <a:noFill/>
          <a:ln w="9525">
            <a:noFill/>
            <a:headEnd/>
            <a:tailEnd/>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Resilient İzmir: Seismic Risk and Urban Systems Vulnerability Assessment</dc:title>
  <dc:creator>İzmir Disaster Resilience Advisory Team</dc:creator>
  <cp:keywords/>
  <dcterms:created xsi:type="dcterms:W3CDTF">2026-09-14T22:49:23Z</dcterms:created>
  <dcterms:modified xsi:type="dcterms:W3CDTF">2026-09-14T22:49:23Z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September 2026</vt:lpwstr>
  </property>
  <property fmtid="{D5CDD505-2E9C-101B-9397-08002B2CF9AE}" pid="3" name="subtitle">
    <vt:lpwstr>Executive Summary Presentation (ToR T10)</vt:lpwstr>
  </property>
</Properties>
</file>